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63" r:id="rId2"/>
  </p:sldIdLst>
  <p:sldSz cx="384048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70B610FD-72E4-67EA-2503-7D0189F74843}" name="Jim Zhang" initials="JZ" userId="S::jz421@duke.edu::fa6909b4-cf68-47b2-80b2-932828f904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1"/>
    <a:srgbClr val="FF0000"/>
    <a:srgbClr val="0000FF"/>
    <a:srgbClr val="ADC8E8"/>
    <a:srgbClr val="355A9A"/>
    <a:srgbClr val="61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6AFF9F-2305-0A45-BD1F-426B6E37D86B}" v="84" dt="2025-03-26T18:33:41.524"/>
    <p1510:client id="{E1D89D1C-3CC8-DD4C-9C40-1D15B2C8DFDC}" v="8" dt="2025-03-26T20:10:10.5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2"/>
    <p:restoredTop sz="95334"/>
  </p:normalViewPr>
  <p:slideViewPr>
    <p:cSldViewPr snapToGrid="0">
      <p:cViewPr>
        <p:scale>
          <a:sx n="39" d="100"/>
          <a:sy n="39" d="100"/>
        </p:scale>
        <p:origin x="552" y="-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microsoft.com/office/2018/10/relationships/authors" Target="author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m Zhang" userId="fa6909b4-cf68-47b2-80b2-932828f90439" providerId="ADAL" clId="{E1D89D1C-3CC8-DD4C-9C40-1D15B2C8DFDC}"/>
    <pc:docChg chg="undo custSel modSld">
      <pc:chgData name="Jim Zhang" userId="fa6909b4-cf68-47b2-80b2-932828f90439" providerId="ADAL" clId="{E1D89D1C-3CC8-DD4C-9C40-1D15B2C8DFDC}" dt="2025-03-26T20:11:41.662" v="159" actId="207"/>
      <pc:docMkLst>
        <pc:docMk/>
      </pc:docMkLst>
      <pc:sldChg chg="addSp delSp modSp mod">
        <pc:chgData name="Jim Zhang" userId="fa6909b4-cf68-47b2-80b2-932828f90439" providerId="ADAL" clId="{E1D89D1C-3CC8-DD4C-9C40-1D15B2C8DFDC}" dt="2025-03-26T20:11:41.662" v="159" actId="207"/>
        <pc:sldMkLst>
          <pc:docMk/>
          <pc:sldMk cId="1025729995" sldId="263"/>
        </pc:sldMkLst>
        <pc:spChg chg="add del mod">
          <ac:chgData name="Jim Zhang" userId="fa6909b4-cf68-47b2-80b2-932828f90439" providerId="ADAL" clId="{E1D89D1C-3CC8-DD4C-9C40-1D15B2C8DFDC}" dt="2025-03-26T20:08:09.884" v="48"/>
          <ac:spMkLst>
            <pc:docMk/>
            <pc:sldMk cId="1025729995" sldId="263"/>
            <ac:spMk id="20" creationId="{F3C39464-9A72-4BF1-ABA5-B0D8C151A6BF}"/>
          </ac:spMkLst>
        </pc:spChg>
        <pc:spChg chg="add mod">
          <ac:chgData name="Jim Zhang" userId="fa6909b4-cf68-47b2-80b2-932828f90439" providerId="ADAL" clId="{E1D89D1C-3CC8-DD4C-9C40-1D15B2C8DFDC}" dt="2025-03-26T20:11:41.662" v="159" actId="207"/>
          <ac:spMkLst>
            <pc:docMk/>
            <pc:sldMk cId="1025729995" sldId="263"/>
            <ac:spMk id="21" creationId="{8FD83DC5-AD07-D41A-E1FE-93D7E755F032}"/>
          </ac:spMkLst>
        </pc:spChg>
        <pc:spChg chg="add mod">
          <ac:chgData name="Jim Zhang" userId="fa6909b4-cf68-47b2-80b2-932828f90439" providerId="ADAL" clId="{E1D89D1C-3CC8-DD4C-9C40-1D15B2C8DFDC}" dt="2025-03-26T20:11:31.330" v="158" actId="207"/>
          <ac:spMkLst>
            <pc:docMk/>
            <pc:sldMk cId="1025729995" sldId="263"/>
            <ac:spMk id="22" creationId="{AAE838BD-8DE2-3DE2-F5FE-4E87D5D43489}"/>
          </ac:spMkLst>
        </pc:spChg>
        <pc:spChg chg="add mod">
          <ac:chgData name="Jim Zhang" userId="fa6909b4-cf68-47b2-80b2-932828f90439" providerId="ADAL" clId="{E1D89D1C-3CC8-DD4C-9C40-1D15B2C8DFDC}" dt="2025-03-26T20:11:19.521" v="157" actId="207"/>
          <ac:spMkLst>
            <pc:docMk/>
            <pc:sldMk cId="1025729995" sldId="263"/>
            <ac:spMk id="23" creationId="{22B5EF44-21DC-7D52-600F-9978F6AF2D1A}"/>
          </ac:spMkLst>
        </pc:spChg>
        <pc:spChg chg="mod">
          <ac:chgData name="Jim Zhang" userId="fa6909b4-cf68-47b2-80b2-932828f90439" providerId="ADAL" clId="{E1D89D1C-3CC8-DD4C-9C40-1D15B2C8DFDC}" dt="2025-03-26T20:02:02.335" v="20" actId="1076"/>
          <ac:spMkLst>
            <pc:docMk/>
            <pc:sldMk cId="1025729995" sldId="263"/>
            <ac:spMk id="24" creationId="{FD059439-93D8-B695-895C-B2FE12234E74}"/>
          </ac:spMkLst>
        </pc:spChg>
        <pc:spChg chg="mod">
          <ac:chgData name="Jim Zhang" userId="fa6909b4-cf68-47b2-80b2-932828f90439" providerId="ADAL" clId="{E1D89D1C-3CC8-DD4C-9C40-1D15B2C8DFDC}" dt="2025-03-26T20:02:10.227" v="22" actId="1076"/>
          <ac:spMkLst>
            <pc:docMk/>
            <pc:sldMk cId="1025729995" sldId="263"/>
            <ac:spMk id="58" creationId="{2E60524C-94C3-FD20-13D8-7958CBF8904E}"/>
          </ac:spMkLst>
        </pc:spChg>
        <pc:picChg chg="add mod">
          <ac:chgData name="Jim Zhang" userId="fa6909b4-cf68-47b2-80b2-932828f90439" providerId="ADAL" clId="{E1D89D1C-3CC8-DD4C-9C40-1D15B2C8DFDC}" dt="2025-03-26T20:08:08.455" v="46" actId="1076"/>
          <ac:picMkLst>
            <pc:docMk/>
            <pc:sldMk cId="1025729995" sldId="263"/>
            <ac:picMk id="3" creationId="{3EB1416D-6EFB-9FA0-FC1E-D929172E0BD4}"/>
          </ac:picMkLst>
        </pc:picChg>
        <pc:picChg chg="add mod">
          <ac:chgData name="Jim Zhang" userId="fa6909b4-cf68-47b2-80b2-932828f90439" providerId="ADAL" clId="{E1D89D1C-3CC8-DD4C-9C40-1D15B2C8DFDC}" dt="2025-03-26T20:08:21.325" v="49" actId="1076"/>
          <ac:picMkLst>
            <pc:docMk/>
            <pc:sldMk cId="1025729995" sldId="263"/>
            <ac:picMk id="5" creationId="{EE4EF708-3A2F-E877-6139-A9519F7BC5BA}"/>
          </ac:picMkLst>
        </pc:picChg>
        <pc:picChg chg="add mod">
          <ac:chgData name="Jim Zhang" userId="fa6909b4-cf68-47b2-80b2-932828f90439" providerId="ADAL" clId="{E1D89D1C-3CC8-DD4C-9C40-1D15B2C8DFDC}" dt="2025-03-26T20:08:25.648" v="50" actId="1076"/>
          <ac:picMkLst>
            <pc:docMk/>
            <pc:sldMk cId="1025729995" sldId="263"/>
            <ac:picMk id="7" creationId="{B27BD239-1B7F-6FF7-4CC5-D4FDB5634705}"/>
          </ac:picMkLst>
        </pc:picChg>
        <pc:picChg chg="del">
          <ac:chgData name="Jim Zhang" userId="fa6909b4-cf68-47b2-80b2-932828f90439" providerId="ADAL" clId="{E1D89D1C-3CC8-DD4C-9C40-1D15B2C8DFDC}" dt="2025-03-26T20:01:30.684" v="0" actId="478"/>
          <ac:picMkLst>
            <pc:docMk/>
            <pc:sldMk cId="1025729995" sldId="263"/>
            <ac:picMk id="49" creationId="{E9188A2A-EE3D-4954-F593-77CADEAC125B}"/>
          </ac:picMkLst>
        </pc:picChg>
        <pc:picChg chg="del">
          <ac:chgData name="Jim Zhang" userId="fa6909b4-cf68-47b2-80b2-932828f90439" providerId="ADAL" clId="{E1D89D1C-3CC8-DD4C-9C40-1D15B2C8DFDC}" dt="2025-03-26T20:01:31.123" v="1" actId="478"/>
          <ac:picMkLst>
            <pc:docMk/>
            <pc:sldMk cId="1025729995" sldId="263"/>
            <ac:picMk id="51" creationId="{2B125DD3-7E6F-B3B0-F3CA-76D714AE33A3}"/>
          </ac:picMkLst>
        </pc:picChg>
        <pc:picChg chg="del">
          <ac:chgData name="Jim Zhang" userId="fa6909b4-cf68-47b2-80b2-932828f90439" providerId="ADAL" clId="{E1D89D1C-3CC8-DD4C-9C40-1D15B2C8DFDC}" dt="2025-03-26T20:01:31.590" v="2" actId="478"/>
          <ac:picMkLst>
            <pc:docMk/>
            <pc:sldMk cId="1025729995" sldId="263"/>
            <ac:picMk id="55" creationId="{FF8F3EE9-A899-0AED-5F11-950FED724EC3}"/>
          </ac:picMkLst>
        </pc:picChg>
        <pc:picChg chg="mod">
          <ac:chgData name="Jim Zhang" userId="fa6909b4-cf68-47b2-80b2-932828f90439" providerId="ADAL" clId="{E1D89D1C-3CC8-DD4C-9C40-1D15B2C8DFDC}" dt="2025-03-26T20:10:26.367" v="154" actId="1076"/>
          <ac:picMkLst>
            <pc:docMk/>
            <pc:sldMk cId="1025729995" sldId="263"/>
            <ac:picMk id="64" creationId="{A2A7DBD4-222E-7233-A8D6-8F9BE4C748D9}"/>
          </ac:picMkLst>
        </pc:picChg>
        <pc:cxnChg chg="add del">
          <ac:chgData name="Jim Zhang" userId="fa6909b4-cf68-47b2-80b2-932828f90439" providerId="ADAL" clId="{E1D89D1C-3CC8-DD4C-9C40-1D15B2C8DFDC}" dt="2025-03-26T20:06:28.290" v="24" actId="478"/>
          <ac:cxnSpMkLst>
            <pc:docMk/>
            <pc:sldMk cId="1025729995" sldId="263"/>
            <ac:cxnSpMk id="9" creationId="{C6857EC6-CA46-814A-BCB7-21EB5562A9F4}"/>
          </ac:cxnSpMkLst>
        </pc:cxnChg>
        <pc:cxnChg chg="add mod">
          <ac:chgData name="Jim Zhang" userId="fa6909b4-cf68-47b2-80b2-932828f90439" providerId="ADAL" clId="{E1D89D1C-3CC8-DD4C-9C40-1D15B2C8DFDC}" dt="2025-03-26T20:07:25.948" v="38" actId="14100"/>
          <ac:cxnSpMkLst>
            <pc:docMk/>
            <pc:sldMk cId="1025729995" sldId="263"/>
            <ac:cxnSpMk id="10" creationId="{7DACAA6E-A16D-59DD-0E10-3A83688201BD}"/>
          </ac:cxnSpMkLst>
        </pc:cxnChg>
        <pc:cxnChg chg="add mod">
          <ac:chgData name="Jim Zhang" userId="fa6909b4-cf68-47b2-80b2-932828f90439" providerId="ADAL" clId="{E1D89D1C-3CC8-DD4C-9C40-1D15B2C8DFDC}" dt="2025-03-26T20:07:03.610" v="32" actId="14100"/>
          <ac:cxnSpMkLst>
            <pc:docMk/>
            <pc:sldMk cId="1025729995" sldId="263"/>
            <ac:cxnSpMk id="14" creationId="{4DDC74C4-A269-7C4C-BE05-C48CD17618AC}"/>
          </ac:cxnSpMkLst>
        </pc:cxnChg>
        <pc:cxnChg chg="add mod">
          <ac:chgData name="Jim Zhang" userId="fa6909b4-cf68-47b2-80b2-932828f90439" providerId="ADAL" clId="{E1D89D1C-3CC8-DD4C-9C40-1D15B2C8DFDC}" dt="2025-03-26T20:07:21.341" v="37" actId="14100"/>
          <ac:cxnSpMkLst>
            <pc:docMk/>
            <pc:sldMk cId="1025729995" sldId="263"/>
            <ac:cxnSpMk id="16" creationId="{D9317360-62D7-E44C-FE00-277DB21968CC}"/>
          </ac:cxnSpMkLst>
        </pc:cxnChg>
      </pc:sldChg>
    </pc:docChg>
  </pc:docChgLst>
</pc:chgInfo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0F2C-EC64-5E47-BEE3-4D38F47BC7C5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4E1471-580A-B64D-B631-F8F910B83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1471-580A-B64D-B631-F8F910B83E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4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3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0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4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4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0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FFCF6E43-B67A-480A-0604-767F901F8F95}"/>
              </a:ext>
            </a:extLst>
          </p:cNvPr>
          <p:cNvGrpSpPr/>
          <p:nvPr/>
        </p:nvGrpSpPr>
        <p:grpSpPr>
          <a:xfrm>
            <a:off x="0" y="-2280"/>
            <a:ext cx="38404800" cy="33010650"/>
            <a:chOff x="0" y="-30948"/>
            <a:chExt cx="38404800" cy="3301065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768F501-7FCE-7DD4-5CDF-F912AC7F6787}"/>
                </a:ext>
              </a:extLst>
            </p:cNvPr>
            <p:cNvSpPr/>
            <p:nvPr/>
          </p:nvSpPr>
          <p:spPr>
            <a:xfrm>
              <a:off x="0" y="0"/>
              <a:ext cx="38404800" cy="329184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018D4D2-E5E4-4CBB-4960-DCB9C584E2A3}"/>
                </a:ext>
              </a:extLst>
            </p:cNvPr>
            <p:cNvGrpSpPr/>
            <p:nvPr/>
          </p:nvGrpSpPr>
          <p:grpSpPr>
            <a:xfrm>
              <a:off x="0" y="-30948"/>
              <a:ext cx="38404800" cy="33010650"/>
              <a:chOff x="0" y="-92251"/>
              <a:chExt cx="38404800" cy="33010650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31A22F0-9917-D867-0A3F-527999B06A55}"/>
                  </a:ext>
                </a:extLst>
              </p:cNvPr>
              <p:cNvSpPr/>
              <p:nvPr/>
            </p:nvSpPr>
            <p:spPr>
              <a:xfrm>
                <a:off x="0" y="-92251"/>
                <a:ext cx="38404800" cy="377139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8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570D7D4-E670-CCD5-295A-98F7E886AC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0" y="31977324"/>
                <a:ext cx="38404800" cy="94107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E86F209-2B5E-E0C4-6D23-FCEDD992D5A3}"/>
                  </a:ext>
                </a:extLst>
              </p:cNvPr>
              <p:cNvSpPr/>
              <p:nvPr/>
            </p:nvSpPr>
            <p:spPr>
              <a:xfrm>
                <a:off x="0" y="5981215"/>
                <a:ext cx="38404800" cy="2599415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0B73ABB-8D6E-4307-0333-5909182D4E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97504" y="245387"/>
                <a:ext cx="30944745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700" b="1" dirty="0">
                    <a:solidFill>
                      <a:schemeClr val="bg1"/>
                    </a:solidFill>
                  </a:rPr>
                  <a:t>Intracranial EEG Correlates of Concurrent Demands on </a:t>
                </a:r>
                <a:br>
                  <a:rPr lang="en-US" sz="8700" b="1" dirty="0">
                    <a:solidFill>
                      <a:schemeClr val="bg1"/>
                    </a:solidFill>
                  </a:rPr>
                </a:br>
                <a:r>
                  <a:rPr lang="en-US" sz="8700" b="1" dirty="0">
                    <a:solidFill>
                      <a:schemeClr val="bg1"/>
                    </a:solidFill>
                  </a:rPr>
                  <a:t>Cognitive Stability and Flexibility </a:t>
                </a:r>
              </a:p>
            </p:txBody>
          </p:sp>
        </p:grp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2DFB00F0-1102-7B36-11A1-EC86FF82C0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6071186"/>
            <a:ext cx="38404800" cy="259941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B1B2A-A7E8-21BB-6F17-A652D1A1DF7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712532"/>
            <a:ext cx="3840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Jinjiang Zhang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Raphael Geddert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</a:t>
            </a:r>
            <a:r>
              <a:rPr lang="en-US" sz="4400" dirty="0">
                <a:ea typeface="DengXian" panose="02010600030101010101" pitchFamily="2" charset="-122"/>
                <a:cs typeface="Times New Roman" panose="02020603050405020304" pitchFamily="18" charset="0"/>
              </a:rPr>
              <a:t>oshni 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Ammanamanchi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Andrew Michael</a:t>
            </a:r>
            <a:r>
              <a:rPr lang="en-US" sz="4400" baseline="30000" dirty="0"/>
              <a:t>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Tobias Egner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Department of Psychology and Neuroscience</a:t>
            </a:r>
            <a:r>
              <a:rPr lang="en-US" sz="3200" baseline="30000" dirty="0"/>
              <a:t>1</a:t>
            </a:r>
            <a:r>
              <a:rPr lang="en-US" sz="3200" dirty="0"/>
              <a:t>, Center for Cognitive Neuroscience</a:t>
            </a:r>
            <a:r>
              <a:rPr lang="en-US" sz="3200" baseline="30000" dirty="0"/>
              <a:t>2</a:t>
            </a:r>
            <a:endParaRPr lang="en-US" sz="3200" dirty="0"/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Duke University</a:t>
            </a:r>
          </a:p>
          <a:p>
            <a:pPr algn="ctr"/>
            <a:endParaRPr lang="en-US" sz="5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059439-93D8-B695-895C-B2FE12234E74}"/>
              </a:ext>
            </a:extLst>
          </p:cNvPr>
          <p:cNvSpPr/>
          <p:nvPr/>
        </p:nvSpPr>
        <p:spPr>
          <a:xfrm>
            <a:off x="25976340" y="25733534"/>
            <a:ext cx="11848687" cy="80226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References/Acknowledgments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202A96-2F63-6B62-E2A5-E89EFE961633}"/>
              </a:ext>
            </a:extLst>
          </p:cNvPr>
          <p:cNvSpPr txBox="1"/>
          <p:nvPr/>
        </p:nvSpPr>
        <p:spPr>
          <a:xfrm>
            <a:off x="154208" y="7213258"/>
            <a:ext cx="10759443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Cognitive stability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(task focus) and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flexibility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(task switching) are two core capacities of cognitive control, yet their relationship and neural substrates are unclear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1,2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Previous studies have separately shown activation for stability and flexibility in lateral and medial frontal cortex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3,4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whether they have distinct or shared neural substrates is still not known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Do cognitive stability and flexibility have distinct or shared neural substrates?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059280B-8587-0372-E969-4B92B0713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5" y="32192310"/>
            <a:ext cx="1489368" cy="641163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8490B1F3-34CE-DD06-18A5-5BA1C94A763D}"/>
              </a:ext>
            </a:extLst>
          </p:cNvPr>
          <p:cNvSpPr/>
          <p:nvPr/>
        </p:nvSpPr>
        <p:spPr>
          <a:xfrm>
            <a:off x="115032" y="22703230"/>
            <a:ext cx="11604437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Behavioral Results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A011034-C66C-D71A-E81E-BA74789EA2C7}"/>
              </a:ext>
            </a:extLst>
          </p:cNvPr>
          <p:cNvSpPr/>
          <p:nvPr/>
        </p:nvSpPr>
        <p:spPr>
          <a:xfrm>
            <a:off x="212840" y="12333710"/>
            <a:ext cx="11627656" cy="77358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Study Design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CC9E761-ED5D-BB62-2CF0-BBE8292E6FF5}"/>
              </a:ext>
            </a:extLst>
          </p:cNvPr>
          <p:cNvSpPr/>
          <p:nvPr/>
        </p:nvSpPr>
        <p:spPr>
          <a:xfrm>
            <a:off x="12507112" y="25733534"/>
            <a:ext cx="11850624" cy="7512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Discussion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6118D-8210-4559-0E4F-ED9498C741E8}"/>
              </a:ext>
            </a:extLst>
          </p:cNvPr>
          <p:cNvSpPr txBox="1"/>
          <p:nvPr/>
        </p:nvSpPr>
        <p:spPr>
          <a:xfrm>
            <a:off x="34240727" y="32126644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AutoShape 2">
            <a:extLst>
              <a:ext uri="{FF2B5EF4-FFF2-40B4-BE49-F238E27FC236}">
                <a16:creationId xmlns:a16="http://schemas.microsoft.com/office/drawing/2014/main" id="{7EE5B50C-75A2-FBB6-E6B2-B7E55A639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24068" y="168031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4">
            <a:extLst>
              <a:ext uri="{FF2B5EF4-FFF2-40B4-BE49-F238E27FC236}">
                <a16:creationId xmlns:a16="http://schemas.microsoft.com/office/drawing/2014/main" id="{4147126E-250A-B4BA-8448-8544A2EFA9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76468" y="16955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2C3318-93DE-A5B5-C498-9C5C4D284B08}"/>
              </a:ext>
            </a:extLst>
          </p:cNvPr>
          <p:cNvSpPr txBox="1"/>
          <p:nvPr/>
        </p:nvSpPr>
        <p:spPr>
          <a:xfrm>
            <a:off x="12507111" y="27016666"/>
            <a:ext cx="119396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Something about how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lwps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sensitive areas have their activity independently adjusted for stability and flexibility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Future work will also investigate the temporal differences between conditions</a:t>
            </a: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1576798-702A-5941-1E21-F125503B8C6A}"/>
              </a:ext>
            </a:extLst>
          </p:cNvPr>
          <p:cNvSpPr/>
          <p:nvPr/>
        </p:nvSpPr>
        <p:spPr>
          <a:xfrm>
            <a:off x="9274777" y="29386589"/>
            <a:ext cx="170578" cy="980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83FC4E8-B969-C370-8824-CB8A8771BD3F}"/>
              </a:ext>
            </a:extLst>
          </p:cNvPr>
          <p:cNvSpPr/>
          <p:nvPr/>
        </p:nvSpPr>
        <p:spPr>
          <a:xfrm rot="5400000">
            <a:off x="11002098" y="30534503"/>
            <a:ext cx="181379" cy="12533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5C3DD2F-CDE4-1896-CE58-E3AF4281103A}"/>
              </a:ext>
            </a:extLst>
          </p:cNvPr>
          <p:cNvSpPr/>
          <p:nvPr/>
        </p:nvSpPr>
        <p:spPr>
          <a:xfrm>
            <a:off x="212840" y="6474560"/>
            <a:ext cx="11627656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Background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CAD9C9-2A4E-EAAD-0C1F-8C27CEE78A1A}"/>
              </a:ext>
            </a:extLst>
          </p:cNvPr>
          <p:cNvSpPr/>
          <p:nvPr/>
        </p:nvSpPr>
        <p:spPr>
          <a:xfrm>
            <a:off x="12507111" y="6462776"/>
            <a:ext cx="25009929" cy="72237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LWPS Significant Clusters (Title???)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60524C-94C3-FD20-13D8-7958CBF8904E}"/>
              </a:ext>
            </a:extLst>
          </p:cNvPr>
          <p:cNvSpPr txBox="1"/>
          <p:nvPr/>
        </p:nvSpPr>
        <p:spPr>
          <a:xfrm>
            <a:off x="26018603" y="26919649"/>
            <a:ext cx="118676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1. Egner 2023,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Nat Rev Psychol.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Geddert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and Egner 2022,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Journal of Experimental Psychology.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Worringer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et al. 2019,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Brain Struct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Funct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 4. Wu et al. 2020,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 Comp Neurol.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Thanks to all members of the Egner lab for their guidance and support on this project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This work was funded by NIH Grant RO1 MH133550</a:t>
            </a: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" name="Picture 60" descr="A group of graph of different sizes&#10;&#10;AI-generated content may be incorrect.">
            <a:extLst>
              <a:ext uri="{FF2B5EF4-FFF2-40B4-BE49-F238E27FC236}">
                <a16:creationId xmlns:a16="http://schemas.microsoft.com/office/drawing/2014/main" id="{E64C99A4-C028-5862-6CD4-87A092BFE1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561" y="23522093"/>
            <a:ext cx="6918446" cy="8565310"/>
          </a:xfrm>
          <a:prstGeom prst="rect">
            <a:avLst/>
          </a:prstGeom>
        </p:spPr>
      </p:pic>
      <p:pic>
        <p:nvPicPr>
          <p:cNvPr id="64" name="Picture 63" descr="A brain with different colored spots&#10;&#10;AI-generated content may be incorrect.">
            <a:extLst>
              <a:ext uri="{FF2B5EF4-FFF2-40B4-BE49-F238E27FC236}">
                <a16:creationId xmlns:a16="http://schemas.microsoft.com/office/drawing/2014/main" id="{A2A7DBD4-222E-7233-A8D6-8F9BE4C748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2495" t="19585" r="30203" b="22621"/>
          <a:stretch/>
        </p:blipFill>
        <p:spPr>
          <a:xfrm>
            <a:off x="27912492" y="7224393"/>
            <a:ext cx="7612952" cy="7786012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89C1B076-DBE5-66B2-FE5D-32E71535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2280"/>
            <a:ext cx="38404800" cy="37713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b="1" dirty="0">
              <a:solidFill>
                <a:srgbClr val="002060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638CFCB-DB96-B962-4A93-BA6E080BDC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197504" y="335358"/>
            <a:ext cx="309447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700" b="1" dirty="0">
                <a:solidFill>
                  <a:schemeClr val="bg1"/>
                </a:solidFill>
              </a:rPr>
              <a:t>Neural Correlates of Concurrent Demands on Cognitive </a:t>
            </a:r>
          </a:p>
          <a:p>
            <a:pPr algn="ctr"/>
            <a:r>
              <a:rPr lang="en-US" sz="8700" b="1" dirty="0">
                <a:solidFill>
                  <a:schemeClr val="bg1"/>
                </a:solidFill>
              </a:rPr>
              <a:t>Stability and Flexibility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8EDC707-B625-2CAD-780C-5EF41D9B69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2067295"/>
            <a:ext cx="38404800" cy="9410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686AA54-7E88-1066-6638-2899A7AE0B8E}"/>
              </a:ext>
            </a:extLst>
          </p:cNvPr>
          <p:cNvSpPr txBox="1"/>
          <p:nvPr/>
        </p:nvSpPr>
        <p:spPr>
          <a:xfrm>
            <a:off x="35106897" y="32087403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0" name="Picture 89" descr="A white brain on a black background&#10;&#10;Description automatically generated">
            <a:extLst>
              <a:ext uri="{FF2B5EF4-FFF2-40B4-BE49-F238E27FC236}">
                <a16:creationId xmlns:a16="http://schemas.microsoft.com/office/drawing/2014/main" id="{50ABCA62-5E10-B4FC-9C11-76A01D6743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06897" y="915708"/>
            <a:ext cx="2718130" cy="13716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F10952DF-BD32-860E-DE81-CCAE647D2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3" y="1098588"/>
            <a:ext cx="2761298" cy="1188720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901FD235-F9C6-AB9C-DE0A-025156752E69}"/>
              </a:ext>
            </a:extLst>
          </p:cNvPr>
          <p:cNvSpPr txBox="1"/>
          <p:nvPr/>
        </p:nvSpPr>
        <p:spPr>
          <a:xfrm>
            <a:off x="242156" y="13379049"/>
            <a:ext cx="1073012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 completed a classic cued task switching experiment (n=45)</a:t>
            </a:r>
          </a:p>
          <a:p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6016710-2687-3032-2F6E-600D5FA614E2}"/>
              </a:ext>
            </a:extLst>
          </p:cNvPr>
          <p:cNvGrpSpPr/>
          <p:nvPr/>
        </p:nvGrpSpPr>
        <p:grpSpPr>
          <a:xfrm>
            <a:off x="314266" y="14363775"/>
            <a:ext cx="8162794" cy="2095425"/>
            <a:chOff x="314266" y="14363775"/>
            <a:chExt cx="8162794" cy="2095425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DCE99B8-41D5-2BD2-FDCB-77BCB7E8B710}"/>
                </a:ext>
              </a:extLst>
            </p:cNvPr>
            <p:cNvGrpSpPr/>
            <p:nvPr/>
          </p:nvGrpSpPr>
          <p:grpSpPr>
            <a:xfrm>
              <a:off x="314266" y="14363775"/>
              <a:ext cx="8162794" cy="1897966"/>
              <a:chOff x="314266" y="14363775"/>
              <a:chExt cx="8162794" cy="1897966"/>
            </a:xfrm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2A1B0C0-1D5E-FFBA-AA14-4A98F9651C8A}"/>
                  </a:ext>
                </a:extLst>
              </p:cNvPr>
              <p:cNvGrpSpPr/>
              <p:nvPr/>
            </p:nvGrpSpPr>
            <p:grpSpPr>
              <a:xfrm>
                <a:off x="314266" y="14363775"/>
                <a:ext cx="7564368" cy="1897966"/>
                <a:chOff x="314266" y="14363775"/>
                <a:chExt cx="7564368" cy="189796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DA92EA8E-2920-6E7C-D4AE-46429ED3B8EF}"/>
                    </a:ext>
                  </a:extLst>
                </p:cNvPr>
                <p:cNvGrpSpPr/>
                <p:nvPr/>
              </p:nvGrpSpPr>
              <p:grpSpPr>
                <a:xfrm>
                  <a:off x="314266" y="14823636"/>
                  <a:ext cx="7535051" cy="1438105"/>
                  <a:chOff x="314266" y="14823636"/>
                  <a:chExt cx="7535051" cy="1438105"/>
                </a:xfrm>
              </p:grpSpPr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8CAC7D71-36C7-E739-1B35-056FEA818A26}"/>
                      </a:ext>
                    </a:extLst>
                  </p:cNvPr>
                  <p:cNvGrpSpPr/>
                  <p:nvPr/>
                </p:nvGrpSpPr>
                <p:grpSpPr>
                  <a:xfrm>
                    <a:off x="314266" y="14823636"/>
                    <a:ext cx="7535051" cy="1438105"/>
                    <a:chOff x="314266" y="14823636"/>
                    <a:chExt cx="7535051" cy="1438105"/>
                  </a:xfrm>
                </p:grpSpPr>
                <p:grpSp>
                  <p:nvGrpSpPr>
                    <p:cNvPr id="96" name="Group 95">
                      <a:extLst>
                        <a:ext uri="{FF2B5EF4-FFF2-40B4-BE49-F238E27FC236}">
                          <a16:creationId xmlns:a16="http://schemas.microsoft.com/office/drawing/2014/main" id="{B95AF580-98FE-21D6-4845-E1A6A40D25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4266" y="14823636"/>
                      <a:ext cx="7535051" cy="1438105"/>
                      <a:chOff x="314266" y="14823636"/>
                      <a:chExt cx="7535051" cy="1438105"/>
                    </a:xfrm>
                  </p:grpSpPr>
                  <p:sp>
                    <p:nvSpPr>
                      <p:cNvPr id="93" name="Rectangle 92">
                        <a:extLst>
                          <a:ext uri="{FF2B5EF4-FFF2-40B4-BE49-F238E27FC236}">
                            <a16:creationId xmlns:a16="http://schemas.microsoft.com/office/drawing/2014/main" id="{62D1A46E-60E2-1CE2-CCF9-D5C9E3ED2D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26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3200" dirty="0">
                          <a:ln w="19050">
                            <a:solidFill>
                              <a:schemeClr val="tx1"/>
                            </a:solidFill>
                          </a:ln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  <p:sp>
                    <p:nvSpPr>
                      <p:cNvPr id="94" name="Rectangle 93">
                        <a:extLst>
                          <a:ext uri="{FF2B5EF4-FFF2-40B4-BE49-F238E27FC236}">
                            <a16:creationId xmlns:a16="http://schemas.microsoft.com/office/drawing/2014/main" id="{0045FAE4-44C8-CE90-2FA8-1CCF0A77CA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7935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5" name="Rectangle 94">
                        <a:extLst>
                          <a:ext uri="{FF2B5EF4-FFF2-40B4-BE49-F238E27FC236}">
                            <a16:creationId xmlns:a16="http://schemas.microsoft.com/office/drawing/2014/main" id="{29617CFE-D8D7-7C3B-B250-9C1003009D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4444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C6CAAC00-AE87-C762-47FB-A99011B75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9949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7FDFA60B-1FB2-B857-EE61-7E0D82007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14470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B8A98CBD-B7D4-6E28-6607-BC74F5579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4081" y="14975092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5"/>
                        </a:solidFill>
                      </a:endParaRPr>
                    </a:p>
                  </p:txBody>
                </p: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C6E57E54-A39D-0D10-9A15-416CC85B2BF3}"/>
                      </a:ext>
                    </a:extLst>
                  </p:cNvPr>
                  <p:cNvGrpSpPr/>
                  <p:nvPr/>
                </p:nvGrpSpPr>
                <p:grpSpPr>
                  <a:xfrm>
                    <a:off x="1299021" y="15216647"/>
                    <a:ext cx="5565540" cy="646331"/>
                    <a:chOff x="1299021" y="15216647"/>
                    <a:chExt cx="5565540" cy="646331"/>
                  </a:xfrm>
                </p:grpSpPr>
                <p:sp>
                  <p:nvSpPr>
                    <p:cNvPr id="102" name="TextBox 101">
                      <a:extLst>
                        <a:ext uri="{FF2B5EF4-FFF2-40B4-BE49-F238E27FC236}">
                          <a16:creationId xmlns:a16="http://schemas.microsoft.com/office/drawing/2014/main" id="{0B71B825-6969-6904-65CA-EEB9E76763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99021" y="15216647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2</a:t>
                      </a:r>
                    </a:p>
                  </p:txBody>
                </p: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3F082485-8378-DD56-2E69-267A3BDA2F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64110" y="15216647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7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9DB5DC6-D68E-440B-652A-3CE5251FBE4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429201" y="15216647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1</a:t>
                      </a:r>
                    </a:p>
                  </p:txBody>
                </p:sp>
              </p:grp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BC37F3F1-4520-8370-46BA-32D71CB946FC}"/>
                    </a:ext>
                  </a:extLst>
                </p:cNvPr>
                <p:cNvSpPr txBox="1"/>
                <p:nvPr/>
              </p:nvSpPr>
              <p:spPr>
                <a:xfrm>
                  <a:off x="2879356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Repeat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8FBF823-7AAF-95CB-7A45-900F2C104DA0}"/>
                    </a:ext>
                  </a:extLst>
                </p:cNvPr>
                <p:cNvSpPr txBox="1"/>
                <p:nvPr/>
              </p:nvSpPr>
              <p:spPr>
                <a:xfrm>
                  <a:off x="5473763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Switch</a:t>
                  </a:r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3006010-0298-E1C3-DD58-D91BC6221179}"/>
                  </a:ext>
                </a:extLst>
              </p:cNvPr>
              <p:cNvSpPr txBox="1"/>
              <p:nvPr/>
            </p:nvSpPr>
            <p:spPr>
              <a:xfrm>
                <a:off x="8086666" y="15180742"/>
                <a:ext cx="3903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…</a:t>
                </a:r>
              </a:p>
            </p:txBody>
          </p:sp>
        </p:grp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07723F30-F6AF-89C5-1B94-3D237D88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465882" y="16459200"/>
              <a:ext cx="32858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5D0D9DA2-7851-1FB1-85AC-6FDC89903533}"/>
              </a:ext>
            </a:extLst>
          </p:cNvPr>
          <p:cNvGrpSpPr/>
          <p:nvPr/>
        </p:nvGrpSpPr>
        <p:grpSpPr>
          <a:xfrm>
            <a:off x="-38752" y="16745803"/>
            <a:ext cx="3094939" cy="1631421"/>
            <a:chOff x="-29320" y="16834995"/>
            <a:chExt cx="3094939" cy="1631421"/>
          </a:xfrm>
        </p:grpSpPr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7DFE5AA-7529-5CAA-45A5-AE50352CFFF3}"/>
                </a:ext>
              </a:extLst>
            </p:cNvPr>
            <p:cNvGrpSpPr/>
            <p:nvPr/>
          </p:nvGrpSpPr>
          <p:grpSpPr>
            <a:xfrm>
              <a:off x="-29320" y="17199720"/>
              <a:ext cx="3094939" cy="1266696"/>
              <a:chOff x="271560" y="17227876"/>
              <a:chExt cx="3094939" cy="1266696"/>
            </a:xfrm>
          </p:grpSpPr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2160394-56EC-08F4-AD4D-48492C1B3156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bg2"/>
                    </a:solidFill>
                  </a:rPr>
                  <a:t> odd</a:t>
                </a:r>
              </a:p>
            </p:txBody>
          </p:sp>
          <p:grpSp>
            <p:nvGrpSpPr>
              <p:cNvPr id="257" name="Group 256">
                <a:extLst>
                  <a:ext uri="{FF2B5EF4-FFF2-40B4-BE49-F238E27FC236}">
                    <a16:creationId xmlns:a16="http://schemas.microsoft.com/office/drawing/2014/main" id="{7F7FC939-BAF7-284A-EDBF-B7B13937314D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94939" cy="1262089"/>
                <a:chOff x="271560" y="17232483"/>
                <a:chExt cx="3094939" cy="1262089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9AADABBE-AD9F-5FCD-A45B-0D21365E307A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87FC2DAD-472E-6BB6-1C71-FFA8DC9B4C23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071B6A1B-1332-E316-FDF8-B53E3D7DF30A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246DF76A-983F-FA17-B9D9-91B33A3089A9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94939" cy="1262089"/>
                  <a:chOff x="271560" y="17232483"/>
                  <a:chExt cx="3094939" cy="1262089"/>
                </a:xfrm>
              </p:grpSpPr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E8DBBA7E-53D4-7652-08DA-521EBD1AB1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b="1" dirty="0">
                        <a:solidFill>
                          <a:schemeClr val="accent5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126" name="TextBox 125">
                    <a:extLst>
                      <a:ext uri="{FF2B5EF4-FFF2-40B4-BE49-F238E27FC236}">
                        <a16:creationId xmlns:a16="http://schemas.microsoft.com/office/drawing/2014/main" id="{C5A74AB5-DCBF-25F0-F342-89FC6BA9E7F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98903" y="17788485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  <a:endParaRPr lang="en-US" sz="3200" dirty="0"/>
                  </a:p>
                </p:txBody>
              </p:sp>
              <p:sp>
                <p:nvSpPr>
                  <p:cNvPr id="127" name="TextBox 126">
                    <a:extLst>
                      <a:ext uri="{FF2B5EF4-FFF2-40B4-BE49-F238E27FC236}">
                        <a16:creationId xmlns:a16="http://schemas.microsoft.com/office/drawing/2014/main" id="{297A760C-1C38-C2E2-C7E8-D5810FBC2DB5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  <a:endParaRPr lang="en-US" sz="3200" dirty="0"/>
                  </a:p>
                </p:txBody>
              </p:sp>
            </p:grpSp>
          </p:grpSp>
        </p:grp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1A6B5560-2CB6-B166-CDF7-CC3562193A2D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Congruent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F67C23CF-9984-F16A-547B-7DAE8424B8D7}"/>
              </a:ext>
            </a:extLst>
          </p:cNvPr>
          <p:cNvGrpSpPr/>
          <p:nvPr/>
        </p:nvGrpSpPr>
        <p:grpSpPr>
          <a:xfrm>
            <a:off x="5105380" y="16716502"/>
            <a:ext cx="3079036" cy="1631421"/>
            <a:chOff x="-29320" y="16834995"/>
            <a:chExt cx="3079036" cy="1631421"/>
          </a:xfrm>
        </p:grpSpPr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D9FA8917-F816-FD6D-D27E-9EF64A638709}"/>
                </a:ext>
              </a:extLst>
            </p:cNvPr>
            <p:cNvGrpSpPr/>
            <p:nvPr/>
          </p:nvGrpSpPr>
          <p:grpSpPr>
            <a:xfrm>
              <a:off x="-29320" y="17199720"/>
              <a:ext cx="3079036" cy="1266696"/>
              <a:chOff x="271560" y="17227876"/>
              <a:chExt cx="3079036" cy="1266696"/>
            </a:xfrm>
          </p:grpSpPr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14F29D1-6AC6-0221-85A4-A468ABFB5EDA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2"/>
                    </a:solidFill>
                  </a:rPr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2400" b="1" dirty="0">
                    <a:solidFill>
                      <a:schemeClr val="accent5"/>
                    </a:solidFill>
                  </a:rPr>
                  <a:t>odd</a:t>
                </a:r>
              </a:p>
            </p:txBody>
          </p: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338EA163-72A8-140F-48CE-D839E1A96751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79036" cy="1262089"/>
                <a:chOff x="271560" y="17232483"/>
                <a:chExt cx="3079036" cy="1262089"/>
              </a:xfrm>
            </p:grpSpPr>
            <p:grpSp>
              <p:nvGrpSpPr>
                <p:cNvPr id="272" name="Group 271">
                  <a:extLst>
                    <a:ext uri="{FF2B5EF4-FFF2-40B4-BE49-F238E27FC236}">
                      <a16:creationId xmlns:a16="http://schemas.microsoft.com/office/drawing/2014/main" id="{C856D17D-CA46-A8F5-1D42-CA06F115F6F8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34FF095C-C0DF-8690-E432-0671392D2921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00DB4D55-E3FA-9CAA-877C-2B29D39FE956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FC800422-B80C-C092-B248-CA03FC126F0F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79036" cy="1262089"/>
                  <a:chOff x="271560" y="17232483"/>
                  <a:chExt cx="3079036" cy="1262089"/>
                </a:xfrm>
              </p:grpSpPr>
              <p:sp>
                <p:nvSpPr>
                  <p:cNvPr id="274" name="TextBox 273">
                    <a:extLst>
                      <a:ext uri="{FF2B5EF4-FFF2-40B4-BE49-F238E27FC236}">
                        <a16:creationId xmlns:a16="http://schemas.microsoft.com/office/drawing/2014/main" id="{6BBC90EB-653D-5952-52BD-FBA260D84C1C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dirty="0">
                        <a:solidFill>
                          <a:schemeClr val="bg2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275" name="TextBox 274">
                    <a:extLst>
                      <a:ext uri="{FF2B5EF4-FFF2-40B4-BE49-F238E27FC236}">
                        <a16:creationId xmlns:a16="http://schemas.microsoft.com/office/drawing/2014/main" id="{367F876A-1B5D-BB0C-DB56-9C1B3D2E385B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83000" y="17773094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</a:p>
                </p:txBody>
              </p:sp>
              <p:sp>
                <p:nvSpPr>
                  <p:cNvPr id="276" name="TextBox 275">
                    <a:extLst>
                      <a:ext uri="{FF2B5EF4-FFF2-40B4-BE49-F238E27FC236}">
                        <a16:creationId xmlns:a16="http://schemas.microsoft.com/office/drawing/2014/main" id="{DAA9363C-5DEF-DA60-08EE-3AB801C31C56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</a:p>
                </p:txBody>
              </p:sp>
            </p:grpSp>
          </p:grpSp>
        </p:grp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E35E21F7-5F72-F3FD-DE1F-DF2D8F1C1BB5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Incongruent</a:t>
              </a:r>
            </a:p>
          </p:txBody>
        </p:sp>
      </p:grpSp>
      <p:sp>
        <p:nvSpPr>
          <p:cNvPr id="279" name="TextBox 278">
            <a:extLst>
              <a:ext uri="{FF2B5EF4-FFF2-40B4-BE49-F238E27FC236}">
                <a16:creationId xmlns:a16="http://schemas.microsoft.com/office/drawing/2014/main" id="{25FC2F95-898C-F1F2-5B98-E833D27687CD}"/>
              </a:ext>
            </a:extLst>
          </p:cNvPr>
          <p:cNvSpPr txBox="1"/>
          <p:nvPr/>
        </p:nvSpPr>
        <p:spPr>
          <a:xfrm>
            <a:off x="8847275" y="15029916"/>
            <a:ext cx="5363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Odd or Even</a:t>
            </a:r>
          </a:p>
          <a:p>
            <a:r>
              <a:rPr lang="en-US" sz="3200" dirty="0">
                <a:solidFill>
                  <a:schemeClr val="accent5"/>
                </a:solidFill>
              </a:rPr>
              <a:t>&lt; 5 or &gt; 5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3BEBFFB-0C5D-7FE3-C009-25C7BA527278}"/>
              </a:ext>
            </a:extLst>
          </p:cNvPr>
          <p:cNvSpPr txBox="1"/>
          <p:nvPr/>
        </p:nvSpPr>
        <p:spPr>
          <a:xfrm>
            <a:off x="8137302" y="16635684"/>
            <a:ext cx="37079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 costs index flexibility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24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24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repeat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Congruency effects index stability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24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24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195C3F99-8E8B-3E99-86FA-C74FE60D681B}"/>
              </a:ext>
            </a:extLst>
          </p:cNvPr>
          <p:cNvSpPr txBox="1"/>
          <p:nvPr/>
        </p:nvSpPr>
        <p:spPr>
          <a:xfrm>
            <a:off x="256073" y="19264175"/>
            <a:ext cx="64798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proportion of incongruent and switch trials varied independently across block types (2 blocks per functional run, 4 runs total) 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913AF359-82DE-E3A5-2EE9-6A45588A4E48}"/>
              </a:ext>
            </a:extLst>
          </p:cNvPr>
          <p:cNvGrpSpPr/>
          <p:nvPr/>
        </p:nvGrpSpPr>
        <p:grpSpPr>
          <a:xfrm>
            <a:off x="6429201" y="18668819"/>
            <a:ext cx="5127576" cy="3834736"/>
            <a:chOff x="70590" y="20076290"/>
            <a:chExt cx="5127576" cy="3834736"/>
          </a:xfrm>
        </p:grpSpPr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3ABB13A5-B093-0496-AC78-535321A6BA5C}"/>
                </a:ext>
              </a:extLst>
            </p:cNvPr>
            <p:cNvGrpSpPr/>
            <p:nvPr/>
          </p:nvGrpSpPr>
          <p:grpSpPr>
            <a:xfrm>
              <a:off x="70590" y="20076290"/>
              <a:ext cx="3637419" cy="3833100"/>
              <a:chOff x="70590" y="20076290"/>
              <a:chExt cx="3637419" cy="3833100"/>
            </a:xfrm>
          </p:grpSpPr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3485576C-1587-06FD-77E4-D2AB13A467AE}"/>
                  </a:ext>
                </a:extLst>
              </p:cNvPr>
              <p:cNvSpPr/>
              <p:nvPr/>
            </p:nvSpPr>
            <p:spPr>
              <a:xfrm rot="5400000">
                <a:off x="2076818" y="22278199"/>
                <a:ext cx="366049" cy="289633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52DF628F-E691-91BA-4F8A-84FC2CE72F6F}"/>
                  </a:ext>
                </a:extLst>
              </p:cNvPr>
              <p:cNvGrpSpPr/>
              <p:nvPr/>
            </p:nvGrpSpPr>
            <p:grpSpPr>
              <a:xfrm>
                <a:off x="70590" y="20076290"/>
                <a:ext cx="402599" cy="3339810"/>
                <a:chOff x="70590" y="20076290"/>
                <a:chExt cx="402599" cy="3339810"/>
              </a:xfrm>
            </p:grpSpPr>
            <p:sp>
              <p:nvSpPr>
                <p:cNvPr id="299" name="Rectangle 298">
                  <a:extLst>
                    <a:ext uri="{FF2B5EF4-FFF2-40B4-BE49-F238E27FC236}">
                      <a16:creationId xmlns:a16="http://schemas.microsoft.com/office/drawing/2014/main" id="{43C749D9-3327-3EBA-E065-D7323AB15942}"/>
                    </a:ext>
                  </a:extLst>
                </p:cNvPr>
                <p:cNvSpPr/>
                <p:nvPr/>
              </p:nvSpPr>
              <p:spPr>
                <a:xfrm>
                  <a:off x="107140" y="20352418"/>
                  <a:ext cx="366049" cy="2896333"/>
                </a:xfrm>
                <a:prstGeom prst="rect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TextBox 301">
                  <a:extLst>
                    <a:ext uri="{FF2B5EF4-FFF2-40B4-BE49-F238E27FC236}">
                      <a16:creationId xmlns:a16="http://schemas.microsoft.com/office/drawing/2014/main" id="{26307B82-2F7A-98CA-F940-851ECC6E05F8}"/>
                    </a:ext>
                  </a:extLst>
                </p:cNvPr>
                <p:cNvSpPr txBox="1"/>
                <p:nvPr/>
              </p:nvSpPr>
              <p:spPr>
                <a:xfrm rot="16200000">
                  <a:off x="-1399260" y="21546140"/>
                  <a:ext cx="333981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accent1">
                          <a:lumMod val="75000"/>
                        </a:schemeClr>
                      </a:solidFill>
                      <a:latin typeface="Calibri" panose="020F0502020204030204" pitchFamily="34" charset="0"/>
                      <a:cs typeface="Times New Roman" panose="02020603050405020304" pitchFamily="18" charset="0"/>
                    </a:rPr>
                    <a:t>Switch proportion</a:t>
                  </a:r>
                </a:p>
              </p:txBody>
            </p:sp>
          </p:grp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BFC13B96-2408-4DEC-300A-565857A6DAF8}"/>
                </a:ext>
              </a:extLst>
            </p:cNvPr>
            <p:cNvGrpSpPr/>
            <p:nvPr/>
          </p:nvGrpSpPr>
          <p:grpSpPr>
            <a:xfrm>
              <a:off x="396178" y="20215298"/>
              <a:ext cx="4801988" cy="3695728"/>
              <a:chOff x="396178" y="20215298"/>
              <a:chExt cx="4801988" cy="3695728"/>
            </a:xfrm>
          </p:grpSpPr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C1EAB70D-F7F9-15EB-C80E-187748A3E307}"/>
                  </a:ext>
                </a:extLst>
              </p:cNvPr>
              <p:cNvGrpSpPr/>
              <p:nvPr/>
            </p:nvGrpSpPr>
            <p:grpSpPr>
              <a:xfrm>
                <a:off x="821422" y="20306816"/>
                <a:ext cx="2886587" cy="2896333"/>
                <a:chOff x="821422" y="20306816"/>
                <a:chExt cx="2886587" cy="2896333"/>
              </a:xfrm>
            </p:grpSpPr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0705D659-BF5B-DC23-BB72-0B3CE9F5E127}"/>
                    </a:ext>
                  </a:extLst>
                </p:cNvPr>
                <p:cNvGrpSpPr/>
                <p:nvPr/>
              </p:nvGrpSpPr>
              <p:grpSpPr>
                <a:xfrm>
                  <a:off x="821422" y="20306816"/>
                  <a:ext cx="2878826" cy="2896333"/>
                  <a:chOff x="821422" y="20306816"/>
                  <a:chExt cx="2878826" cy="2896333"/>
                </a:xfrm>
              </p:grpSpPr>
              <p:grpSp>
                <p:nvGrpSpPr>
                  <p:cNvPr id="288" name="Group 287">
                    <a:extLst>
                      <a:ext uri="{FF2B5EF4-FFF2-40B4-BE49-F238E27FC236}">
                        <a16:creationId xmlns:a16="http://schemas.microsoft.com/office/drawing/2014/main" id="{E0FEDA40-6991-8356-D5D7-C25037C3C0CD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3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83" name="Rectangle 282">
                      <a:extLst>
                        <a:ext uri="{FF2B5EF4-FFF2-40B4-BE49-F238E27FC236}">
                          <a16:creationId xmlns:a16="http://schemas.microsoft.com/office/drawing/2014/main" id="{698CE74B-4BC4-D162-DCD8-EA1F15210AE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7" name="TextBox 286">
                      <a:extLst>
                        <a:ext uri="{FF2B5EF4-FFF2-40B4-BE49-F238E27FC236}">
                          <a16:creationId xmlns:a16="http://schemas.microsoft.com/office/drawing/2014/main" id="{A1985D95-764C-93E6-69AC-0499AA9B4C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A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89" name="Group 288">
                    <a:extLst>
                      <a:ext uri="{FF2B5EF4-FFF2-40B4-BE49-F238E27FC236}">
                        <a16:creationId xmlns:a16="http://schemas.microsoft.com/office/drawing/2014/main" id="{2B0479F6-664B-5AF2-2A9B-3DFF0ED6CE59}"/>
                      </a:ext>
                    </a:extLst>
                  </p:cNvPr>
                  <p:cNvGrpSpPr/>
                  <p:nvPr/>
                </p:nvGrpSpPr>
                <p:grpSpPr>
                  <a:xfrm>
                    <a:off x="2328647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0" name="Rectangle 289">
                      <a:extLst>
                        <a:ext uri="{FF2B5EF4-FFF2-40B4-BE49-F238E27FC236}">
                          <a16:creationId xmlns:a16="http://schemas.microsoft.com/office/drawing/2014/main" id="{F2BA7CFD-346F-1598-CC54-6E688FD8FA4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1" name="TextBox 290">
                      <a:extLst>
                        <a:ext uri="{FF2B5EF4-FFF2-40B4-BE49-F238E27FC236}">
                          <a16:creationId xmlns:a16="http://schemas.microsoft.com/office/drawing/2014/main" id="{CAFD2FD7-F240-2A72-CE28-9DEBA0E241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B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92" name="Group 291">
                    <a:extLst>
                      <a:ext uri="{FF2B5EF4-FFF2-40B4-BE49-F238E27FC236}">
                        <a16:creationId xmlns:a16="http://schemas.microsoft.com/office/drawing/2014/main" id="{C58F8C8E-96DF-0C76-17F6-215B6B4D3EDF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2" y="21831549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3" name="Rectangle 292">
                      <a:extLst>
                        <a:ext uri="{FF2B5EF4-FFF2-40B4-BE49-F238E27FC236}">
                          <a16:creationId xmlns:a16="http://schemas.microsoft.com/office/drawing/2014/main" id="{86DEB700-D30E-4B23-DD4C-9552F1A4830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4" name="TextBox 293">
                      <a:extLst>
                        <a:ext uri="{FF2B5EF4-FFF2-40B4-BE49-F238E27FC236}">
                          <a16:creationId xmlns:a16="http://schemas.microsoft.com/office/drawing/2014/main" id="{5BD79917-4BA1-EA0D-E04B-D6D88D5C0A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C 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80ED71B2-6C19-BBBD-F575-6CB4387490FD}"/>
                    </a:ext>
                  </a:extLst>
                </p:cNvPr>
                <p:cNvGrpSpPr/>
                <p:nvPr/>
              </p:nvGrpSpPr>
              <p:grpSpPr>
                <a:xfrm>
                  <a:off x="2336408" y="21831549"/>
                  <a:ext cx="1371601" cy="1371600"/>
                  <a:chOff x="821423" y="20306816"/>
                  <a:chExt cx="1371601" cy="1371600"/>
                </a:xfrm>
              </p:grpSpPr>
              <p:sp>
                <p:nvSpPr>
                  <p:cNvPr id="296" name="Rectangle 295">
                    <a:extLst>
                      <a:ext uri="{FF2B5EF4-FFF2-40B4-BE49-F238E27FC236}">
                        <a16:creationId xmlns:a16="http://schemas.microsoft.com/office/drawing/2014/main" id="{CE8FC6C0-0D4B-F6EE-739F-141A41FB1BF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21424" y="20306816"/>
                    <a:ext cx="1371600" cy="137160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ED4C7542-97B9-1CBA-34BD-0BD728C82269}"/>
                      </a:ext>
                    </a:extLst>
                  </p:cNvPr>
                  <p:cNvSpPr txBox="1"/>
                  <p:nvPr/>
                </p:nvSpPr>
                <p:spPr>
                  <a:xfrm>
                    <a:off x="821423" y="20529358"/>
                    <a:ext cx="1371601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Block D</a:t>
                    </a:r>
                  </a:p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64 Trials</a:t>
                    </a:r>
                  </a:p>
                </p:txBody>
              </p:sp>
            </p:grpSp>
          </p:grpSp>
          <p:sp>
            <p:nvSpPr>
              <p:cNvPr id="308" name="TextBox 307">
                <a:extLst>
                  <a:ext uri="{FF2B5EF4-FFF2-40B4-BE49-F238E27FC236}">
                    <a16:creationId xmlns:a16="http://schemas.microsoft.com/office/drawing/2014/main" id="{C23A7A76-D957-C212-A289-3528F4AFBFE0}"/>
                  </a:ext>
                </a:extLst>
              </p:cNvPr>
              <p:cNvSpPr txBox="1"/>
              <p:nvPr/>
            </p:nvSpPr>
            <p:spPr>
              <a:xfrm>
                <a:off x="914208" y="23510916"/>
                <a:ext cx="42839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Incongruent Proportion</a:t>
                </a:r>
              </a:p>
            </p:txBody>
          </p:sp>
          <p:sp>
            <p:nvSpPr>
              <p:cNvPr id="309" name="TextBox 308">
                <a:extLst>
                  <a:ext uri="{FF2B5EF4-FFF2-40B4-BE49-F238E27FC236}">
                    <a16:creationId xmlns:a16="http://schemas.microsoft.com/office/drawing/2014/main" id="{5CF07A56-7D1B-EF0A-0E45-BBE7037EE221}"/>
                  </a:ext>
                </a:extLst>
              </p:cNvPr>
              <p:cNvSpPr txBox="1"/>
              <p:nvPr/>
            </p:nvSpPr>
            <p:spPr>
              <a:xfrm>
                <a:off x="1223578" y="23175463"/>
                <a:ext cx="12182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 </a:t>
                </a:r>
              </a:p>
            </p:txBody>
          </p:sp>
          <p:sp>
            <p:nvSpPr>
              <p:cNvPr id="310" name="TextBox 309">
                <a:extLst>
                  <a:ext uri="{FF2B5EF4-FFF2-40B4-BE49-F238E27FC236}">
                    <a16:creationId xmlns:a16="http://schemas.microsoft.com/office/drawing/2014/main" id="{9E45025F-CC08-9756-0220-25053EAAD232}"/>
                  </a:ext>
                </a:extLst>
              </p:cNvPr>
              <p:cNvSpPr txBox="1"/>
              <p:nvPr/>
            </p:nvSpPr>
            <p:spPr>
              <a:xfrm>
                <a:off x="2733021" y="23173177"/>
                <a:ext cx="101744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 </a:t>
                </a:r>
              </a:p>
            </p:txBody>
          </p:sp>
          <p:sp>
            <p:nvSpPr>
              <p:cNvPr id="311" name="TextBox 310">
                <a:extLst>
                  <a:ext uri="{FF2B5EF4-FFF2-40B4-BE49-F238E27FC236}">
                    <a16:creationId xmlns:a16="http://schemas.microsoft.com/office/drawing/2014/main" id="{00574C1A-ADBC-CEB6-1903-23E7BC592047}"/>
                  </a:ext>
                </a:extLst>
              </p:cNvPr>
              <p:cNvSpPr txBox="1"/>
              <p:nvPr/>
            </p:nvSpPr>
            <p:spPr>
              <a:xfrm rot="16200000">
                <a:off x="88401" y="22054102"/>
                <a:ext cx="1077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</a:t>
                </a:r>
                <a:r>
                  <a:rPr lang="en-US" sz="2400" dirty="0"/>
                  <a:t> </a:t>
                </a:r>
              </a:p>
            </p:txBody>
          </p:sp>
          <p:sp>
            <p:nvSpPr>
              <p:cNvPr id="312" name="TextBox 311">
                <a:extLst>
                  <a:ext uri="{FF2B5EF4-FFF2-40B4-BE49-F238E27FC236}">
                    <a16:creationId xmlns:a16="http://schemas.microsoft.com/office/drawing/2014/main" id="{A3F6A478-4F8C-C535-A36C-772D148B189E}"/>
                  </a:ext>
                </a:extLst>
              </p:cNvPr>
              <p:cNvSpPr txBox="1"/>
              <p:nvPr/>
            </p:nvSpPr>
            <p:spPr>
              <a:xfrm rot="16200000">
                <a:off x="103825" y="20553853"/>
                <a:ext cx="1077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</a:t>
                </a:r>
                <a:r>
                  <a:rPr lang="en-US" sz="2000" dirty="0"/>
                  <a:t> </a:t>
                </a:r>
              </a:p>
            </p:txBody>
          </p:sp>
        </p:grpSp>
      </p:grpSp>
      <p:cxnSp>
        <p:nvCxnSpPr>
          <p:cNvPr id="322" name="Straight Arrow Connector 321">
            <a:extLst>
              <a:ext uri="{FF2B5EF4-FFF2-40B4-BE49-F238E27FC236}">
                <a16:creationId xmlns:a16="http://schemas.microsoft.com/office/drawing/2014/main" id="{7A49C7C7-B9FB-F778-5C62-616D09DF78E2}"/>
              </a:ext>
            </a:extLst>
          </p:cNvPr>
          <p:cNvCxnSpPr>
            <a:cxnSpLocks/>
          </p:cNvCxnSpPr>
          <p:nvPr/>
        </p:nvCxnSpPr>
        <p:spPr>
          <a:xfrm>
            <a:off x="1497836" y="16260597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Straight Arrow Connector 324">
            <a:extLst>
              <a:ext uri="{FF2B5EF4-FFF2-40B4-BE49-F238E27FC236}">
                <a16:creationId xmlns:a16="http://schemas.microsoft.com/office/drawing/2014/main" id="{8FA7A2E3-9D39-47B4-6258-EDCD9F5E0D6B}"/>
              </a:ext>
            </a:extLst>
          </p:cNvPr>
          <p:cNvCxnSpPr>
            <a:cxnSpLocks/>
          </p:cNvCxnSpPr>
          <p:nvPr/>
        </p:nvCxnSpPr>
        <p:spPr>
          <a:xfrm>
            <a:off x="6676198" y="16260597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4" name="TextBox 333">
            <a:extLst>
              <a:ext uri="{FF2B5EF4-FFF2-40B4-BE49-F238E27FC236}">
                <a16:creationId xmlns:a16="http://schemas.microsoft.com/office/drawing/2014/main" id="{374BC74C-8344-C9A4-C2EF-9B59D32D1C26}"/>
              </a:ext>
            </a:extLst>
          </p:cNvPr>
          <p:cNvSpPr txBox="1"/>
          <p:nvPr/>
        </p:nvSpPr>
        <p:spPr>
          <a:xfrm>
            <a:off x="110955" y="24627924"/>
            <a:ext cx="39452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Switch proportion modulates switch cost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9D3671CF-37FE-6B27-787C-AC2A9185F122}"/>
              </a:ext>
            </a:extLst>
          </p:cNvPr>
          <p:cNvSpPr txBox="1"/>
          <p:nvPr/>
        </p:nvSpPr>
        <p:spPr>
          <a:xfrm>
            <a:off x="163593" y="28993736"/>
            <a:ext cx="39452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Incongruent proportion modulates congruency effect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9E8328A9-7D83-BCE6-4DF1-0D06DA1427DA}"/>
              </a:ext>
            </a:extLst>
          </p:cNvPr>
          <p:cNvSpPr txBox="1"/>
          <p:nvPr/>
        </p:nvSpPr>
        <p:spPr>
          <a:xfrm>
            <a:off x="12104476" y="8025439"/>
            <a:ext cx="10759443" cy="695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Put the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fmri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methods here – maybe put these methods under study design, then put behavioral results up here? And figure out how to organize the neural results – I think left, middle, right. But then where to put behavior? Ask Jackie..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Draw arrows from brain regions to their bar plots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group of green boxes with white text&#10;&#10;AI-generated content may be incorrect.">
            <a:extLst>
              <a:ext uri="{FF2B5EF4-FFF2-40B4-BE49-F238E27FC236}">
                <a16:creationId xmlns:a16="http://schemas.microsoft.com/office/drawing/2014/main" id="{3EB1416D-6EFB-9FA0-FC1E-D929172E0B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45444" y="15821476"/>
            <a:ext cx="7772400" cy="9622539"/>
          </a:xfrm>
          <a:prstGeom prst="rect">
            <a:avLst/>
          </a:prstGeom>
        </p:spPr>
      </p:pic>
      <p:pic>
        <p:nvPicPr>
          <p:cNvPr id="5" name="Picture 4" descr="A group of red boxes with white text&#10;&#10;AI-generated content may be incorrect.">
            <a:extLst>
              <a:ext uri="{FF2B5EF4-FFF2-40B4-BE49-F238E27FC236}">
                <a16:creationId xmlns:a16="http://schemas.microsoft.com/office/drawing/2014/main" id="{EE4EF708-3A2F-E877-6139-A9519F7BC5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143819" y="15881640"/>
            <a:ext cx="7772400" cy="9622539"/>
          </a:xfrm>
          <a:prstGeom prst="rect">
            <a:avLst/>
          </a:prstGeom>
        </p:spPr>
      </p:pic>
      <p:pic>
        <p:nvPicPr>
          <p:cNvPr id="7" name="Picture 6" descr="A group of blue boxes with black text&#10;&#10;AI-generated content may be incorrect.">
            <a:extLst>
              <a:ext uri="{FF2B5EF4-FFF2-40B4-BE49-F238E27FC236}">
                <a16:creationId xmlns:a16="http://schemas.microsoft.com/office/drawing/2014/main" id="{B27BD239-1B7F-6FF7-4CC5-D4FDB56347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899197" y="15881640"/>
            <a:ext cx="7772400" cy="9622539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DACAA6E-A16D-59DD-0E10-3A83688201BD}"/>
              </a:ext>
            </a:extLst>
          </p:cNvPr>
          <p:cNvCxnSpPr>
            <a:cxnSpLocks/>
          </p:cNvCxnSpPr>
          <p:nvPr/>
        </p:nvCxnSpPr>
        <p:spPr>
          <a:xfrm>
            <a:off x="32677781" y="12727524"/>
            <a:ext cx="1562946" cy="29872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DDC74C4-A269-7C4C-BE05-C48CD17618AC}"/>
              </a:ext>
            </a:extLst>
          </p:cNvPr>
          <p:cNvCxnSpPr>
            <a:cxnSpLocks/>
          </p:cNvCxnSpPr>
          <p:nvPr/>
        </p:nvCxnSpPr>
        <p:spPr>
          <a:xfrm flipH="1">
            <a:off x="25483930" y="10616739"/>
            <a:ext cx="4923495" cy="51487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9317360-62D7-E44C-FE00-277DB21968CC}"/>
              </a:ext>
            </a:extLst>
          </p:cNvPr>
          <p:cNvCxnSpPr>
            <a:cxnSpLocks/>
          </p:cNvCxnSpPr>
          <p:nvPr/>
        </p:nvCxnSpPr>
        <p:spPr>
          <a:xfrm flipH="1">
            <a:off x="16725909" y="10215879"/>
            <a:ext cx="12133143" cy="56348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FD83DC5-AD07-D41A-E1FE-93D7E755F032}"/>
              </a:ext>
            </a:extLst>
          </p:cNvPr>
          <p:cNvSpPr txBox="1"/>
          <p:nvPr/>
        </p:nvSpPr>
        <p:spPr>
          <a:xfrm rot="20035790">
            <a:off x="19102979" y="11889963"/>
            <a:ext cx="7521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008001"/>
                </a:solidFill>
              </a:rPr>
              <a:t>dlPFC</a:t>
            </a:r>
            <a:r>
              <a:rPr lang="en-US" sz="3200" dirty="0">
                <a:solidFill>
                  <a:srgbClr val="008001"/>
                </a:solidFill>
              </a:rPr>
              <a:t> independently adjusts stability and flexibility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E838BD-8DE2-3DE2-F5FE-4E87D5D43489}"/>
              </a:ext>
            </a:extLst>
          </p:cNvPr>
          <p:cNvSpPr txBox="1"/>
          <p:nvPr/>
        </p:nvSpPr>
        <p:spPr>
          <a:xfrm rot="18800549">
            <a:off x="23501709" y="12427522"/>
            <a:ext cx="8821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ACC independently adjusts stability and flexibility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2B5EF44-21DC-7D52-600F-9978F6AF2D1A}"/>
              </a:ext>
            </a:extLst>
          </p:cNvPr>
          <p:cNvSpPr txBox="1"/>
          <p:nvPr/>
        </p:nvSpPr>
        <p:spPr>
          <a:xfrm rot="3688775">
            <a:off x="30720301" y="15988836"/>
            <a:ext cx="8821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0000FF"/>
                </a:solidFill>
              </a:rPr>
              <a:t>vlPFC</a:t>
            </a:r>
            <a:r>
              <a:rPr lang="en-US" sz="3200" dirty="0">
                <a:solidFill>
                  <a:srgbClr val="0000FF"/>
                </a:solidFill>
              </a:rPr>
              <a:t> adjusts flexibility</a:t>
            </a:r>
          </a:p>
        </p:txBody>
      </p:sp>
    </p:spTree>
    <p:extLst>
      <p:ext uri="{BB962C8B-B14F-4D97-AF65-F5344CB8AC3E}">
        <p14:creationId xmlns:p14="http://schemas.microsoft.com/office/powerpoint/2010/main" val="1025729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18870</TotalTime>
  <Words>451</Words>
  <Application>Microsoft Macintosh PowerPoint</Application>
  <PresentationFormat>Custom</PresentationFormat>
  <Paragraphs>80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DengXian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Zhang</dc:creator>
  <cp:lastModifiedBy>Jim Zhang</cp:lastModifiedBy>
  <cp:revision>36</cp:revision>
  <dcterms:created xsi:type="dcterms:W3CDTF">2023-04-10T15:04:00Z</dcterms:created>
  <dcterms:modified xsi:type="dcterms:W3CDTF">2025-03-26T20:11:45Z</dcterms:modified>
</cp:coreProperties>
</file>

<file path=docProps/thumbnail.jpeg>
</file>